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8" r:id="rId3"/>
    <p:sldId id="277" r:id="rId4"/>
    <p:sldId id="282" r:id="rId5"/>
    <p:sldId id="279" r:id="rId6"/>
    <p:sldId id="287" r:id="rId7"/>
    <p:sldId id="285" r:id="rId8"/>
    <p:sldId id="280" r:id="rId9"/>
    <p:sldId id="281" r:id="rId10"/>
    <p:sldId id="286" r:id="rId11"/>
    <p:sldId id="264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22BFE-3CBC-4005-A238-E38A672C551E}" type="datetimeFigureOut">
              <a:rPr lang="en-IN" smtClean="0"/>
              <a:t>11-06-2019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8768B-2C8A-46EF-9668-78B0CC07BDE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320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50" y="365125"/>
            <a:ext cx="981075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Billed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580914" y="369957"/>
            <a:ext cx="1314560" cy="9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558645" y="114337"/>
            <a:ext cx="1332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373191" y="1268691"/>
            <a:ext cx="1730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9" y="255293"/>
            <a:ext cx="1372820" cy="12842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787400"/>
            <a:ext cx="7772400" cy="1917700"/>
          </a:xfrm>
        </p:spPr>
        <p:txBody>
          <a:bodyPr>
            <a:noAutofit/>
          </a:bodyPr>
          <a:lstStyle/>
          <a:p>
            <a:r>
              <a:rPr lang="en-IN" sz="2800" dirty="0" smtClean="0"/>
              <a:t>Agenda Item 17</a:t>
            </a:r>
            <a:br>
              <a:rPr lang="en-IN" sz="2800" dirty="0" smtClean="0"/>
            </a:br>
            <a:r>
              <a:rPr lang="en-IN" sz="4000" dirty="0" smtClean="0"/>
              <a:t/>
            </a:r>
            <a:br>
              <a:rPr lang="en-IN" sz="4000" dirty="0" smtClean="0"/>
            </a:br>
            <a:r>
              <a:rPr lang="en-IN" sz="4000" b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</a:t>
            </a:r>
            <a:r>
              <a:rPr lang="en-IN" sz="4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Assurance </a:t>
            </a:r>
            <a:r>
              <a:rPr lang="en-IN" sz="4000" b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 for non-IFPP </a:t>
            </a:r>
            <a:r>
              <a:rPr lang="en-IN" sz="4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Meeting of KSC Steering Committee</a:t>
            </a: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3000" dirty="0">
                <a:latin typeface="Calibri" panose="020F0502020204030204" pitchFamily="34" charset="0"/>
                <a:cs typeface="Calibri" panose="020F0502020204030204" pitchFamily="34" charset="0"/>
              </a:rPr>
              <a:t>Pampanga, Philippines</a:t>
            </a:r>
          </a:p>
          <a:p>
            <a:r>
              <a:rPr lang="en-IN" sz="3000" dirty="0">
                <a:latin typeface="Calibri" panose="020F0502020204030204" pitchFamily="34" charset="0"/>
                <a:cs typeface="Calibri" panose="020F0502020204030204" pitchFamily="34" charset="0"/>
              </a:rPr>
              <a:t>(12-14 June 2019)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8305800" cy="1325563"/>
          </a:xfrm>
        </p:spPr>
        <p:txBody>
          <a:bodyPr/>
          <a:lstStyle/>
          <a:p>
            <a:r>
              <a:rPr lang="en-IN" dirty="0" smtClean="0"/>
              <a:t>Discussion issues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1981199"/>
            <a:ext cx="9779000" cy="4732867"/>
          </a:xfrm>
        </p:spPr>
        <p:txBody>
          <a:bodyPr>
            <a:noAutofit/>
          </a:bodyPr>
          <a:lstStyle/>
          <a:p>
            <a:pPr marL="432000" lvl="1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Drafting conventions</a:t>
            </a:r>
          </a:p>
          <a:p>
            <a:pPr marL="889200" lvl="2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Follow the same Drafting conventions for guidance documents in IFPP prescribed by FIPP.</a:t>
            </a:r>
          </a:p>
          <a:p>
            <a:pPr marL="432000" lvl="1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Naming convention</a:t>
            </a:r>
            <a:r>
              <a:rPr lang="en-US" sz="2800" dirty="0" smtClean="0"/>
              <a:t>s</a:t>
            </a:r>
            <a:endParaRPr lang="en-US" dirty="0" smtClean="0"/>
          </a:p>
          <a:p>
            <a:pPr marL="889200" lvl="2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 order to distinguish from GUIDs, </a:t>
            </a:r>
            <a:endParaRPr lang="en-US" dirty="0" smtClean="0"/>
          </a:p>
          <a:p>
            <a:pPr marL="1346400" lvl="3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Guidance produced outside IFPP may be called ‘Handbooks’ and may carry the format and </a:t>
            </a:r>
            <a:r>
              <a:rPr lang="en-US" sz="2000" dirty="0" err="1"/>
              <a:t>rigour</a:t>
            </a:r>
            <a:r>
              <a:rPr lang="en-US" sz="2000" dirty="0"/>
              <a:t> of the published Handbooks</a:t>
            </a:r>
          </a:p>
          <a:p>
            <a:pPr marL="889200" lvl="2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Suggestions </a:t>
            </a:r>
            <a:r>
              <a:rPr lang="en-US" sz="2200" dirty="0"/>
              <a:t>sought from </a:t>
            </a:r>
            <a:r>
              <a:rPr lang="en-US" sz="2200" dirty="0" smtClean="0"/>
              <a:t>members</a:t>
            </a:r>
          </a:p>
          <a:p>
            <a:pPr marL="889200" lvl="2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Matter </a:t>
            </a:r>
            <a:r>
              <a:rPr lang="en-US" sz="2200" dirty="0"/>
              <a:t>to be taken to GCC SC for concurrence</a:t>
            </a:r>
          </a:p>
          <a:p>
            <a:pPr marL="889200" lvl="2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432000" lvl="1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432000" lvl="1" indent="-342900" algn="just">
              <a:lnSpc>
                <a:spcPct val="10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451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5000" b="1" dirty="0" smtClean="0">
                <a:latin typeface="Cambria" panose="02040503050406030204" pitchFamily="18" charset="0"/>
              </a:rPr>
              <a:t>THANK YOU</a:t>
            </a:r>
            <a:r>
              <a:rPr lang="en-IN" sz="4000" b="1" dirty="0" smtClean="0"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462063"/>
            <a:ext cx="8259462" cy="1138138"/>
          </a:xfrm>
        </p:spPr>
        <p:txBody>
          <a:bodyPr>
            <a:normAutofit fontScale="90000"/>
          </a:bodyPr>
          <a:lstStyle/>
          <a:p>
            <a:r>
              <a:rPr lang="en-IN" sz="4000" b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Background: IFPP </a:t>
            </a:r>
            <a:r>
              <a:rPr lang="en-IN" sz="4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non-IFPP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3" y="1847851"/>
            <a:ext cx="7501467" cy="4743449"/>
          </a:xfrm>
        </p:spPr>
        <p:txBody>
          <a:bodyPr>
            <a:normAutofit fontScale="77500" lnSpcReduction="20000"/>
          </a:bodyPr>
          <a:lstStyle/>
          <a:p>
            <a:r>
              <a:rPr lang="en-IN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IFPP</a:t>
            </a:r>
          </a:p>
          <a:p>
            <a:pPr marL="742950" lvl="1" indent="-285750"/>
            <a:r>
              <a:rPr lang="en-I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</a:p>
          <a:p>
            <a:pPr marL="742950" lvl="1" indent="-285750"/>
            <a:r>
              <a:rPr lang="en-I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ISSAIs</a:t>
            </a:r>
          </a:p>
          <a:p>
            <a:pPr marL="742950" lvl="1" indent="-285750"/>
            <a:r>
              <a:rPr lang="en-I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GUIDs</a:t>
            </a:r>
          </a:p>
          <a:p>
            <a:pPr marL="742950" lvl="1" indent="-285750"/>
            <a:r>
              <a:rPr lang="en-IN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</a:t>
            </a:r>
          </a:p>
          <a:p>
            <a:r>
              <a:rPr lang="en-IN" sz="35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Non-IFPP Documents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Products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and tools that help in global knowledge creation for capacity development of the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SAIs 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Guides, Checklist, Manuals,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IDI training material, courseware,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tests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 not cover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discussion documents, blog </a:t>
            </a:r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postings etc.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IN" dirty="0"/>
          </a:p>
        </p:txBody>
      </p:sp>
      <p:pic>
        <p:nvPicPr>
          <p:cNvPr id="1026" name="Picture 2" descr="http://www.issai.org/data/files/D3/46/0C/A7/ED8F8510C0D2BB859B59F9C2/banner_issa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4" y="1985963"/>
            <a:ext cx="313372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nfopros.com/wp-content/uploads/shutterstock_382636432_manu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4" y="4219574"/>
            <a:ext cx="3133726" cy="21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93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8505825" cy="1325563"/>
          </a:xfrm>
        </p:spPr>
        <p:txBody>
          <a:bodyPr>
            <a:normAutofit/>
          </a:bodyPr>
          <a:lstStyle/>
          <a:p>
            <a:r>
              <a:rPr lang="en-IN" sz="3600" dirty="0"/>
              <a:t>Background: Quality Assurance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73" y="1690688"/>
            <a:ext cx="8410832" cy="4525963"/>
          </a:xfrm>
        </p:spPr>
        <p:txBody>
          <a:bodyPr>
            <a:noAutofit/>
          </a:bodyPr>
          <a:lstStyle/>
          <a:p>
            <a:pPr marL="180000" indent="-180000" algn="just">
              <a:lnSpc>
                <a:spcPct val="134000"/>
              </a:lnSpc>
              <a:spcBef>
                <a:spcPts val="600"/>
              </a:spcBef>
            </a:pPr>
            <a:r>
              <a:rPr lang="en-IN" sz="2400" dirty="0" smtClean="0"/>
              <a:t>Due Process for INTOSAI Framework of Professional Pronouncements (IFPP) addresses Quality Assurance (QA) concerns of IFPP documents</a:t>
            </a:r>
          </a:p>
          <a:p>
            <a:pPr marL="180000" indent="-180000" algn="just">
              <a:lnSpc>
                <a:spcPct val="134000"/>
              </a:lnSpc>
              <a:spcBef>
                <a:spcPts val="600"/>
              </a:spcBef>
            </a:pPr>
            <a:r>
              <a:rPr lang="en-IN" sz="2400" dirty="0" smtClean="0"/>
              <a:t>Similar procedure absent for non-IFPP documents</a:t>
            </a:r>
          </a:p>
          <a:p>
            <a:pPr marL="180000" indent="-180000" algn="just">
              <a:lnSpc>
                <a:spcPct val="134000"/>
              </a:lnSpc>
              <a:spcBef>
                <a:spcPts val="600"/>
              </a:spcBef>
            </a:pPr>
            <a:r>
              <a:rPr lang="en-IN" sz="2400" dirty="0" smtClean="0"/>
              <a:t>Three Goal Chairs in consultation with IDI had drafted joint paper on broad principles for quality assurance of non-IFPP documents </a:t>
            </a:r>
          </a:p>
          <a:p>
            <a:pPr marL="180000" indent="-180000" algn="just">
              <a:lnSpc>
                <a:spcPct val="134000"/>
              </a:lnSpc>
              <a:spcBef>
                <a:spcPts val="600"/>
              </a:spcBef>
            </a:pPr>
            <a:r>
              <a:rPr lang="en-IN" sz="2400" dirty="0" smtClean="0"/>
              <a:t>Approved by 70</a:t>
            </a:r>
            <a:r>
              <a:rPr lang="en-IN" sz="2400" baseline="30000" dirty="0" smtClean="0"/>
              <a:t>th</a:t>
            </a:r>
            <a:r>
              <a:rPr lang="en-IN" sz="2400" dirty="0" smtClean="0"/>
              <a:t> INTOSAI GB in 2017.</a:t>
            </a:r>
          </a:p>
          <a:p>
            <a:pPr marL="180000" indent="-180000" algn="just">
              <a:lnSpc>
                <a:spcPct val="134000"/>
              </a:lnSpc>
              <a:spcBef>
                <a:spcPts val="600"/>
              </a:spcBef>
            </a:pPr>
            <a:r>
              <a:rPr lang="en-US" sz="2400" dirty="0"/>
              <a:t>Templates </a:t>
            </a:r>
            <a:r>
              <a:rPr lang="en-US" sz="2400" dirty="0" smtClean="0"/>
              <a:t>for </a:t>
            </a:r>
            <a:r>
              <a:rPr lang="en-US" sz="2400" dirty="0"/>
              <a:t>Project Proposal, certificates devised in 2018</a:t>
            </a:r>
            <a:endParaRPr lang="en-IN" sz="2400" dirty="0" smtClean="0"/>
          </a:p>
          <a:p>
            <a:pPr marL="180000" indent="-180000" algn="just">
              <a:lnSpc>
                <a:spcPct val="134000"/>
              </a:lnSpc>
              <a:spcBef>
                <a:spcPts val="600"/>
              </a:spcBef>
            </a:pPr>
            <a:r>
              <a:rPr lang="en-IN" sz="2400" dirty="0" smtClean="0"/>
              <a:t>Detailed procedure drawn up in 2019.</a:t>
            </a:r>
            <a:endParaRPr lang="en-IN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305" y="4069855"/>
            <a:ext cx="3279676" cy="278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1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8483600" cy="1325563"/>
          </a:xfrm>
        </p:spPr>
        <p:txBody>
          <a:bodyPr/>
          <a:lstStyle/>
          <a:p>
            <a:r>
              <a:rPr lang="en-IN" dirty="0" smtClean="0"/>
              <a:t>QA requirements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057399"/>
            <a:ext cx="9533238" cy="41195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IN" dirty="0"/>
              <a:t>Statement of QA in all documents</a:t>
            </a:r>
          </a:p>
          <a:p>
            <a:pPr>
              <a:lnSpc>
                <a:spcPct val="100000"/>
              </a:lnSpc>
            </a:pPr>
            <a:r>
              <a:rPr lang="en-US" dirty="0"/>
              <a:t>Working Group </a:t>
            </a:r>
            <a:r>
              <a:rPr lang="en-US" dirty="0"/>
              <a:t>to </a:t>
            </a:r>
            <a:r>
              <a:rPr lang="en-US" dirty="0"/>
              <a:t>indicate QA level of new products along with expiry date and the date of the </a:t>
            </a:r>
            <a:r>
              <a:rPr lang="en-US" dirty="0"/>
              <a:t>renewal</a:t>
            </a:r>
            <a:endParaRPr lang="en-IN" dirty="0"/>
          </a:p>
          <a:p>
            <a:pPr>
              <a:lnSpc>
                <a:spcPct val="100000"/>
              </a:lnSpc>
            </a:pPr>
            <a:r>
              <a:rPr lang="en-IN" dirty="0" smtClean="0"/>
              <a:t>Goal Chairs to sign QA statements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Inclusion of revision/expiry clause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Annex outlining QA measures taken</a:t>
            </a:r>
          </a:p>
          <a:p>
            <a:pPr>
              <a:lnSpc>
                <a:spcPct val="100000"/>
              </a:lnSpc>
            </a:pPr>
            <a:r>
              <a:rPr lang="en-IN" dirty="0" smtClean="0"/>
              <a:t>Applicable to all documents published/reviewed on or after 1 December 2017</a:t>
            </a:r>
          </a:p>
          <a:p>
            <a:pPr marL="0" lvl="4" indent="0">
              <a:lnSpc>
                <a:spcPct val="100000"/>
              </a:lnSpc>
              <a:spcBef>
                <a:spcPts val="1000"/>
              </a:spcBef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297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32" y="281511"/>
            <a:ext cx="8170335" cy="1325563"/>
          </a:xfrm>
        </p:spPr>
        <p:txBody>
          <a:bodyPr>
            <a:normAutofit/>
          </a:bodyPr>
          <a:lstStyle/>
          <a:p>
            <a:r>
              <a:rPr lang="en-IN" sz="4000" dirty="0" smtClean="0"/>
              <a:t>Three levels of quality</a:t>
            </a:r>
            <a:endParaRPr lang="en-IN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1" y="2344675"/>
            <a:ext cx="7628466" cy="4611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0604" y="1929177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Cambria" panose="02040503050406030204" pitchFamily="18" charset="0"/>
              </a:rPr>
              <a:t>Equivalent </a:t>
            </a:r>
            <a:r>
              <a:rPr lang="en-IN" sz="2400" dirty="0">
                <a:latin typeface="Cambria" panose="02040503050406030204" pitchFamily="18" charset="0"/>
              </a:rPr>
              <a:t>to IFPP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4955" y="2344676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latin typeface="Cambria" panose="02040503050406030204" pitchFamily="18" charset="0"/>
              </a:rPr>
              <a:t>Involving </a:t>
            </a:r>
            <a:r>
              <a:rPr lang="en-IN" sz="2400" dirty="0">
                <a:latin typeface="Cambria" panose="02040503050406030204" pitchFamily="18" charset="0"/>
              </a:rPr>
              <a:t>outside stakeholders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7264897" y="2643734"/>
            <a:ext cx="225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>
                <a:latin typeface="Cambria" panose="02040503050406030204" pitchFamily="18" charset="0"/>
              </a:rPr>
              <a:t>Within Working Group</a:t>
            </a:r>
          </a:p>
        </p:txBody>
      </p:sp>
    </p:spTree>
    <p:extLst>
      <p:ext uri="{BB962C8B-B14F-4D97-AF65-F5344CB8AC3E}">
        <p14:creationId xmlns:p14="http://schemas.microsoft.com/office/powerpoint/2010/main" val="1456688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116537"/>
            <a:ext cx="11020425" cy="909927"/>
          </a:xfrm>
        </p:spPr>
        <p:txBody>
          <a:bodyPr>
            <a:normAutofit/>
          </a:bodyPr>
          <a:lstStyle/>
          <a:p>
            <a:r>
              <a:rPr lang="en-US" sz="3400" dirty="0" smtClean="0"/>
              <a:t>AI-17 – Quality Assurance Procedure for non-IFPP Products</a:t>
            </a:r>
            <a:endParaRPr lang="en-US" sz="3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3724" y="1121714"/>
            <a:ext cx="11315700" cy="15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3698" y="853016"/>
          <a:ext cx="11743024" cy="416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695"/>
                <a:gridCol w="2794832"/>
                <a:gridCol w="4810125"/>
                <a:gridCol w="2619372"/>
              </a:tblGrid>
              <a:tr h="479830">
                <a:tc>
                  <a:txBody>
                    <a:bodyPr/>
                    <a:lstStyle/>
                    <a:p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QA Level 1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QA Level 2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QA level 3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1334154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anose="02040503050406030204" pitchFamily="18" charset="0"/>
                        </a:rPr>
                        <a:t>Process</a:t>
                      </a:r>
                      <a:endParaRPr lang="en-US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Equivalent to Due Process of IFPP</a:t>
                      </a:r>
                    </a:p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i="0" u="none" strike="noStrike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Consultations with  stakeholders outside WG. Quality assurance processes may include piloting, testing although exposure may not be  as full 90-day public exposure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200" dirty="0" smtClean="0">
                          <a:latin typeface="Cambria" panose="02040503050406030204" pitchFamily="18" charset="0"/>
                        </a:rPr>
                        <a:t>Consultations within Working Group</a:t>
                      </a:r>
                    </a:p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836949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ambria" panose="02040503050406030204" pitchFamily="18" charset="0"/>
                        </a:rPr>
                        <a:t>Approving Authority</a:t>
                      </a:r>
                      <a:endParaRPr lang="en-US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Cambria" panose="02040503050406030204" pitchFamily="18" charset="0"/>
                        </a:rPr>
                        <a:t>KSC Steering Committee or</a:t>
                      </a:r>
                      <a:r>
                        <a:rPr lang="en-US" sz="22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200" dirty="0" smtClean="0">
                          <a:latin typeface="Cambria" panose="02040503050406030204" pitchFamily="18" charset="0"/>
                        </a:rPr>
                        <a:t>any body designated by it</a:t>
                      </a:r>
                      <a:endParaRPr lang="en-US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5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Cambria" panose="02040503050406030204" pitchFamily="18" charset="0"/>
                        </a:rPr>
                        <a:t>WG Steering Committee or any body designated by it</a:t>
                      </a:r>
                      <a:endParaRPr lang="en-US" sz="2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98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Exposure Period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Minimum 90 days</a:t>
                      </a:r>
                      <a:r>
                        <a:rPr lang="en-U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Recommended</a:t>
                      </a:r>
                    </a:p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minimum 45 days 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mbria" panose="02040503050406030204" pitchFamily="18" charset="0"/>
                        </a:rPr>
                        <a:t> No Exposure</a:t>
                      </a: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66685" y="5295900"/>
            <a:ext cx="11715751" cy="1238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2" indent="0" algn="just" fontAlgn="base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 marL="342900" lvl="1" indent="-285750" algn="just" fontAlgn="base">
              <a:lnSpc>
                <a:spcPct val="100000"/>
              </a:lnSpc>
              <a:spcBef>
                <a:spcPts val="0"/>
              </a:spcBef>
            </a:pPr>
            <a:endParaRPr lang="en-US" sz="2200" dirty="0" smtClean="0"/>
          </a:p>
          <a:p>
            <a:pPr lvl="1" algn="just" fontAlgn="base"/>
            <a:endParaRPr lang="en-US" sz="2600" dirty="0"/>
          </a:p>
          <a:p>
            <a:pPr lvl="1"/>
            <a:endParaRPr lang="en-US" sz="2400" dirty="0" smtClean="0"/>
          </a:p>
          <a:p>
            <a:endParaRPr lang="en-US" sz="2600" dirty="0" smtClean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220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8483600" cy="1325563"/>
          </a:xfrm>
        </p:spPr>
        <p:txBody>
          <a:bodyPr/>
          <a:lstStyle/>
          <a:p>
            <a:r>
              <a:rPr lang="en-IN" dirty="0" smtClean="0"/>
              <a:t>QA Procedure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1705"/>
            <a:ext cx="10109200" cy="4286249"/>
          </a:xfrm>
        </p:spPr>
        <p:txBody>
          <a:bodyPr>
            <a:noAutofit/>
          </a:bodyPr>
          <a:lstStyle/>
          <a:p>
            <a:pPr marL="457200" lvl="4" indent="-342900"/>
            <a:r>
              <a:rPr lang="en-US" sz="2400" dirty="0" smtClean="0"/>
              <a:t>Chair </a:t>
            </a:r>
            <a:r>
              <a:rPr lang="en-US" sz="2400" dirty="0"/>
              <a:t>of </a:t>
            </a:r>
            <a:r>
              <a:rPr lang="en-US" sz="2400" dirty="0" smtClean="0"/>
              <a:t>WG/SC </a:t>
            </a:r>
            <a:r>
              <a:rPr lang="en-US" sz="2400" dirty="0"/>
              <a:t>while referring the document to </a:t>
            </a:r>
            <a:r>
              <a:rPr lang="en-US" sz="2400" dirty="0" smtClean="0"/>
              <a:t>Goal </a:t>
            </a:r>
            <a:r>
              <a:rPr lang="en-US" sz="2400" dirty="0"/>
              <a:t>Chair shall provide </a:t>
            </a:r>
            <a:r>
              <a:rPr lang="en-US" sz="2400" dirty="0" smtClean="0"/>
              <a:t>required assurance.</a:t>
            </a:r>
            <a:endParaRPr lang="en-US" sz="2400" dirty="0"/>
          </a:p>
          <a:p>
            <a:pPr marL="457200" lvl="4" indent="-342900"/>
            <a:r>
              <a:rPr lang="en-US" sz="2400" dirty="0" smtClean="0"/>
              <a:t>Documents developed will be presented before INTOSAI GB </a:t>
            </a:r>
            <a:r>
              <a:rPr lang="en-US" sz="2400" dirty="0"/>
              <a:t>in the Motion of the Goal </a:t>
            </a:r>
            <a:r>
              <a:rPr lang="en-US" sz="2400" dirty="0" smtClean="0"/>
              <a:t>Committee for taking note of.</a:t>
            </a:r>
            <a:endParaRPr lang="en-US" sz="2400" dirty="0"/>
          </a:p>
          <a:p>
            <a:pPr marL="457200" lvl="4" indent="-342900"/>
            <a:r>
              <a:rPr lang="en-US" sz="2400" dirty="0" smtClean="0"/>
              <a:t>Finalized </a:t>
            </a:r>
            <a:r>
              <a:rPr lang="en-US" sz="2400" dirty="0"/>
              <a:t>document </a:t>
            </a:r>
            <a:r>
              <a:rPr lang="en-US" sz="2400" dirty="0" smtClean="0"/>
              <a:t>will be </a:t>
            </a:r>
            <a:r>
              <a:rPr lang="en-US" sz="2400" dirty="0"/>
              <a:t>published on the INTOSAI Community Portal.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427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65125"/>
            <a:ext cx="8483600" cy="1325563"/>
          </a:xfrm>
        </p:spPr>
        <p:txBody>
          <a:bodyPr/>
          <a:lstStyle/>
          <a:p>
            <a:r>
              <a:rPr lang="en-IN" dirty="0" smtClean="0"/>
              <a:t>QA Certification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4" y="1690688"/>
            <a:ext cx="10544175" cy="41195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GB" sz="2400" dirty="0" smtClean="0"/>
              <a:t>To adopt </a:t>
            </a:r>
            <a:r>
              <a:rPr lang="en-GB" sz="2400" dirty="0"/>
              <a:t>a two-tier certification of the </a:t>
            </a:r>
            <a:r>
              <a:rPr lang="en-GB" sz="2400" dirty="0" smtClean="0"/>
              <a:t>products</a:t>
            </a:r>
          </a:p>
          <a:p>
            <a:pPr algn="just">
              <a:lnSpc>
                <a:spcPct val="100000"/>
              </a:lnSpc>
            </a:pPr>
            <a:r>
              <a:rPr lang="en-GB" sz="2400" dirty="0" smtClean="0"/>
              <a:t>Assurance of the Working Group Chair to form the basis of certification by Goal Chair </a:t>
            </a:r>
          </a:p>
          <a:p>
            <a:pPr algn="just">
              <a:lnSpc>
                <a:spcPct val="100000"/>
              </a:lnSpc>
            </a:pPr>
            <a:r>
              <a:rPr lang="en-GB" sz="2400" dirty="0" smtClean="0"/>
              <a:t>Independent assurance by Goal </a:t>
            </a:r>
            <a:r>
              <a:rPr lang="en-GB" sz="2400" dirty="0" smtClean="0"/>
              <a:t>chair</a:t>
            </a:r>
          </a:p>
          <a:p>
            <a:pPr lvl="1" algn="just">
              <a:lnSpc>
                <a:spcPct val="100000"/>
              </a:lnSpc>
            </a:pPr>
            <a:r>
              <a:rPr lang="en-GB" sz="2200" dirty="0"/>
              <a:t>based on Exposure of document, Response matrix,  Incorporation of comments </a:t>
            </a:r>
          </a:p>
          <a:p>
            <a:pPr algn="just">
              <a:lnSpc>
                <a:spcPct val="100000"/>
              </a:lnSpc>
            </a:pPr>
            <a:r>
              <a:rPr lang="en-US" sz="2400" dirty="0" smtClean="0"/>
              <a:t>WGs </a:t>
            </a:r>
            <a:r>
              <a:rPr lang="en-US" sz="2400" dirty="0"/>
              <a:t>who are in various stages of finalization of the documents may review the QA exercise in light of the new procedure and forward the documents </a:t>
            </a:r>
            <a:r>
              <a:rPr lang="en-US" sz="2400" dirty="0" smtClean="0"/>
              <a:t>along with </a:t>
            </a:r>
            <a:r>
              <a:rPr lang="en-US" sz="2400" dirty="0"/>
              <a:t>WG Chair assurance certificate for QA statement by KSC Chair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Any document developed in variance with the QA procedure will not be notified to INTOSAI GB.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800" dirty="0"/>
          </a:p>
          <a:p>
            <a:pPr>
              <a:lnSpc>
                <a:spcPct val="100000"/>
              </a:lnSpc>
            </a:pPr>
            <a:endParaRPr lang="en-IN" sz="2800" dirty="0" smtClean="0"/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94511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365125"/>
            <a:ext cx="8305800" cy="1325563"/>
          </a:xfrm>
        </p:spPr>
        <p:txBody>
          <a:bodyPr>
            <a:normAutofit/>
          </a:bodyPr>
          <a:lstStyle/>
          <a:p>
            <a:r>
              <a:rPr lang="en-IN" sz="3600" dirty="0" smtClean="0"/>
              <a:t>Documents with QA details awaited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4" y="1824038"/>
            <a:ext cx="11287125" cy="4351338"/>
          </a:xfrm>
        </p:spPr>
        <p:txBody>
          <a:bodyPr>
            <a:noAutofit/>
          </a:bodyPr>
          <a:lstStyle/>
          <a:p>
            <a:pPr marL="432000" lvl="1" indent="-34290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WGFACML to provide QA level for the following documents: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2200" dirty="0" smtClean="0"/>
              <a:t>Promote Controls on Public Fund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2200" dirty="0" smtClean="0"/>
              <a:t>Stolen Assets Recovery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2200" dirty="0" smtClean="0"/>
              <a:t>Audit of Corruption Prevention in Public Procurement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2200" dirty="0" smtClean="0"/>
              <a:t>Fighting Against Money Laundering</a:t>
            </a:r>
            <a:endParaRPr lang="en-US" sz="2200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ZA" sz="2200" dirty="0" smtClean="0"/>
              <a:t>Guideline on “Public–Private Partnership Projects” </a:t>
            </a:r>
            <a:endParaRPr lang="en-US" sz="2200" dirty="0" smtClean="0"/>
          </a:p>
          <a:p>
            <a:pPr marL="432000" lvl="1" indent="-342900" algn="just">
              <a:lnSpc>
                <a:spcPct val="120000"/>
              </a:lnSpc>
              <a:spcBef>
                <a:spcPts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WGBD to provide the QA level for the documents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Auditing Technologies Innovation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Big Data Auditing Practice</a:t>
            </a:r>
          </a:p>
        </p:txBody>
      </p:sp>
    </p:spTree>
    <p:extLst>
      <p:ext uri="{BB962C8B-B14F-4D97-AF65-F5344CB8AC3E}">
        <p14:creationId xmlns:p14="http://schemas.microsoft.com/office/powerpoint/2010/main" val="4455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568</Words>
  <Application>Microsoft Office PowerPoint</Application>
  <PresentationFormat>Widescreen</PresentationFormat>
  <Paragraphs>90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Wingdings</vt:lpstr>
      <vt:lpstr>Office Theme</vt:lpstr>
      <vt:lpstr>Agenda Item 17  Quality Assurance Procedure for non-IFPP documents</vt:lpstr>
      <vt:lpstr>Background: IFPP and non-IFPP Documents</vt:lpstr>
      <vt:lpstr>Background: Quality Assurance </vt:lpstr>
      <vt:lpstr>QA requirements</vt:lpstr>
      <vt:lpstr>Three levels of quality</vt:lpstr>
      <vt:lpstr>AI-17 – Quality Assurance Procedure for non-IFPP Products</vt:lpstr>
      <vt:lpstr>QA Procedure</vt:lpstr>
      <vt:lpstr>QA Certification</vt:lpstr>
      <vt:lpstr>Documents with QA details awaited</vt:lpstr>
      <vt:lpstr>Discussion issues</vt:lpstr>
      <vt:lpstr>  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Audit</cp:lastModifiedBy>
  <cp:revision>59</cp:revision>
  <cp:lastPrinted>2019-06-07T13:57:42Z</cp:lastPrinted>
  <dcterms:created xsi:type="dcterms:W3CDTF">2017-08-15T02:16:39Z</dcterms:created>
  <dcterms:modified xsi:type="dcterms:W3CDTF">2019-06-11T17:10:58Z</dcterms:modified>
</cp:coreProperties>
</file>